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79" r:id="rId6"/>
    <p:sldId id="277" r:id="rId7"/>
    <p:sldId id="278" r:id="rId8"/>
    <p:sldId id="280" r:id="rId9"/>
    <p:sldId id="282" r:id="rId10"/>
    <p:sldId id="284" r:id="rId11"/>
    <p:sldId id="283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81" r:id="rId20"/>
    <p:sldId id="293" r:id="rId21"/>
    <p:sldId id="261" r:id="rId22"/>
    <p:sldId id="271" r:id="rId23"/>
    <p:sldId id="262" r:id="rId24"/>
    <p:sldId id="294" r:id="rId25"/>
    <p:sldId id="295" r:id="rId26"/>
    <p:sldId id="296" r:id="rId27"/>
    <p:sldId id="263" r:id="rId28"/>
    <p:sldId id="276" r:id="rId29"/>
    <p:sldId id="264" r:id="rId30"/>
    <p:sldId id="269" r:id="rId31"/>
    <p:sldId id="270" r:id="rId32"/>
    <p:sldId id="297" r:id="rId33"/>
    <p:sldId id="266" r:id="rId34"/>
    <p:sldId id="267" r:id="rId35"/>
    <p:sldId id="268" r:id="rId36"/>
    <p:sldId id="299" r:id="rId37"/>
  </p:sldIdLst>
  <p:sldSz cx="14630400" cy="8229600"/>
  <p:notesSz cx="8229600" cy="14630400"/>
  <p:embeddedFontLst>
    <p:embeddedFont>
      <p:font typeface="Abadi" panose="020B0604020104020204" pitchFamily="34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Nunito Semi Bold" panose="020B0600000101010101" charset="0"/>
      <p:regular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90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7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9FEAA-4BC9-C2CD-58EB-FC480485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D64A8-81D5-8ED4-5E7B-F428B8ADA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A8222-6268-5FF4-9E81-9E8D0DC5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F5777-D16F-5BED-73FB-B3D686134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2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01100-B7A1-674C-17C8-3668DA1D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2133D-74B0-1C1E-0C81-7D929CB53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D8AD4-7740-0BF4-3606-67702518C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ED5-994F-1825-A7FB-CE1E18605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562A1-A3AF-61BA-B174-48681BA4E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E4CEE-EABE-75D2-FE57-09E2A1374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1684-35FA-82A6-5787-714AB4C56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BA8D3-D764-8A9E-C728-F9CEC6D60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77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8A71-A70E-12A3-9F20-644CAFD5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CB6D9-E293-AE51-A8F4-40D8786E5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21CD1-9776-8D9B-B7EA-B4C1FD6A0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DF659-EA79-B1CE-D939-141C0CCEE0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CFD0-C55D-1DC2-0704-135C24D1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DE956-8582-6FC3-F1FA-0CD9C258D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1D3E-6F78-3151-0C73-3E2912515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B579F-D500-413D-A81B-3AD6EAED9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9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1668-6DCB-5FDA-D07C-D741C821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F1EF3-C470-2012-3A43-05FBD4833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BE3A4-0200-9D86-39AA-279C5BECD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3D351-925B-7139-5461-F2648DEBDE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9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0BBD-AE86-367C-3DB0-842918729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A286A-4DC5-05F1-F53C-9538F3565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8675E0-BBF7-37FC-AF39-407C1AE3B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D6AC-4EF7-BE2B-A301-12A30CD60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75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3434D-4FFC-E87F-915E-12D7293C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81E6C-6287-014D-F374-0FD32A01D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41A09-C5EE-F1F9-18C0-45248CF69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993A-E9E1-2D3C-BE4F-88B61E35B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4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CAF3-B69F-888C-9393-C9220C81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A27CB-BC3F-6688-9AD2-20F3EFB49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C80CD-DE6E-978B-795C-185396EF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A4B9A-2144-7107-7758-C66259D71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99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60F18-1369-C635-CBAF-CF69C41C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69B8F-F4D5-AB97-1B1F-D5B97F3A7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3C921-3649-763C-FFFC-2E839E155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3B91B-A59C-9CBE-EE89-0369F6615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BB030-EC45-2BDE-5BDC-281E7A21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9C0F6-3755-7E16-9DBD-E4F9A5FBD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5619-2FE1-9EEF-715C-AE2AECF2B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45F5A-F4F6-E2E6-BF3C-82FD37016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8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2FF90-0388-573A-EAFE-E1EE8233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116AE-419E-D192-C366-E12344404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C58D8-ABF3-F138-EDD1-E3300F15E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B8124-1A8D-E94C-152C-2927B0C0D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0428-4FFE-FEF4-FF5D-B0F6DD97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3AF39-310B-A05C-E344-D5FB9E9E0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3FB72-3F6B-C78E-D8CD-B8D14EFF0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2F9F-DCC5-12EC-E794-06E628AC9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23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9CE89-DE8A-A62A-9A07-6DFE15F71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A0E67-D535-2A3C-EB2A-12ED1061E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1643E-97A1-12B5-CEE6-73921CAD1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1614-45DE-320E-F449-0ACA738EB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BAE9-40BE-D94F-E108-4644BAF3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50411-7774-F911-BC12-ED83E3C06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11B635-0486-F5DB-76A6-D6D21387A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6EE87-EF9F-4F7B-0E50-7C53B19EF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86C7-C6D9-D619-DDF2-BB11B430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090BA-15B1-5EDF-C995-BC9B637DE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FE44A-2E60-0105-AF62-D3677466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2A44E-C743-7A2D-F639-17C82C29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5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85F0-291C-797D-9B27-AF2CBDDD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3C571-7A2D-6064-D7F3-D4FA4A378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782A2-B279-C6D6-87CF-58ECBBE39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8D6E-F92A-15E0-9814-BBCEEC293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2655-E218-E4C2-96A3-006B9D6D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682A1-5FBD-F163-FC11-0400A1C20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F0F02-6AAB-9B3D-12E6-40A1406D7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D7FD2-2D53-2FB2-86B7-64903296D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5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B235B-D0F3-C854-7CFC-543E82B1E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60BDE-D9FC-77CB-B399-79B78FD07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B8560-8779-8DAF-0AFC-7AB634837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F6525-C56F-2617-3507-1658B98EB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3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F382D-844F-E232-CB40-CED18DFE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268E3-75B6-6AE6-0298-937850C43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459B2-8930-4C15-95AC-F218FF575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C0F40-F953-BDDA-9A0C-7CDB819A3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633AF-4ED7-5917-74B4-DA5D20C46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4B218-EEA1-5656-41C7-8D659EAAD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82F9B-2BC7-77C2-9B89-68F61B39B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5B9A9-9C31-9D57-5A81-A6FEC9B86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7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520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+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Nginx로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나만의 웹사이트 만들기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42712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오늘은 웹 개발부터 배포까지 전체 과정을 함께 배워볼 예정입니다.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2347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React로 웹사이트를 개발하고, Firebase로 로그인 기능을 구현한 후, Nginx로 배포하는 전 과정을 다룹니다.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97658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984200"/>
            <a:ext cx="367665" cy="3676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26687" y="5958721"/>
            <a:ext cx="188273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Abadi" panose="020F0502020204030204" pitchFamily="34" charset="0"/>
                <a:ea typeface="PT Sans Bold" pitchFamily="34" charset="-122"/>
                <a:cs typeface="PT Sans Bold" pitchFamily="34" charset="-120"/>
              </a:rPr>
              <a:t>작성자: 대훈 최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4DEC-A46D-F0B1-E023-00A07BAA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97871EF-0D91-5A55-8318-57502643E9DE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Header.js</a:t>
            </a:r>
            <a:endParaRPr lang="en-US" sz="32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328F1F7-B9BA-007F-E52E-0F7F2FEBE331}"/>
              </a:ext>
            </a:extLst>
          </p:cNvPr>
          <p:cNvSpPr/>
          <p:nvPr/>
        </p:nvSpPr>
        <p:spPr>
          <a:xfrm>
            <a:off x="1989052" y="1302670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25"/>
              </a:lnSpc>
              <a:buNone/>
            </a:pP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5DFE7-9836-BA73-184A-4D0CC9BB6BC0}"/>
              </a:ext>
            </a:extLst>
          </p:cNvPr>
          <p:cNvSpPr txBox="1"/>
          <p:nvPr/>
        </p:nvSpPr>
        <p:spPr>
          <a:xfrm>
            <a:off x="309471" y="1302670"/>
            <a:ext cx="7315200" cy="5672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Link } from 'react-router-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function Header({ user,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onLogout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&lt;header style={{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display: 'flex',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justifyContent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'space-between',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alignItems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'center',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padding: '10px 30px',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'#f5f5f5',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color: '#333',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borderBottom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'1px solid #ccc',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position: 'sticky',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top: 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zIndex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1000,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&lt;div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'bold',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'1.5rem', color: '#0066cc'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MySiteLogo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&lt;nav&gt;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&lt;ul style={{ display: 'flex', gap: '20px',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listStyle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'none', margin: 0, padding: 0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&lt;li&gt;&lt;Link to="/" style={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linkStyle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}&gt;Home&lt;/Link&gt;&lt;/li&gt;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&lt;li&gt;&lt;Link to="/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 style={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linkStyle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}&gt;Q&amp;A&lt;/Link&gt;&lt;/li&gt;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&lt;li&gt;&lt;Link to="/projects" style={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linkStyle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내 프로젝트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&lt;/Link&gt;&lt;/li&gt;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&lt;li&gt;&lt;Link to="/notice"</a:t>
            </a: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6988A-1755-EF29-2585-84CFA7A4ABD9}"/>
              </a:ext>
            </a:extLst>
          </p:cNvPr>
          <p:cNvSpPr txBox="1"/>
          <p:nvPr/>
        </p:nvSpPr>
        <p:spPr>
          <a:xfrm>
            <a:off x="7624671" y="1329023"/>
            <a:ext cx="7315200" cy="5313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style={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linkStyle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공지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&lt;/Link&gt;&lt;/li&gt;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{user &amp;&amp;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&lt;button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onLogout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 style={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buttonStyle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로그아웃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&lt;/li&gt;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&lt;/ul&gt;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&lt;/nav&gt;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&lt;/header&gt;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linkStyle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'none',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color: '#333',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'500',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transition: 'color 0.2s',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buttonStyle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background: 'transparent',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border: 'none',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color: '#333',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cursor: 'pointer',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'500',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2183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22EF-12F9-79C4-FFC0-02F1BF31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2FAABC2-1BD4-9AB7-7471-2ED7271B124F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 err="1">
                <a:solidFill>
                  <a:srgbClr val="00002E"/>
                </a:solidFill>
                <a:latin typeface="Nunito Semi Bold" pitchFamily="34" charset="0"/>
              </a:rPr>
              <a:t>LoginForm.jsx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E82C1-28C9-5397-F903-622151ECE43F}"/>
              </a:ext>
            </a:extLst>
          </p:cNvPr>
          <p:cNvSpPr txBox="1"/>
          <p:nvPr/>
        </p:nvSpPr>
        <p:spPr>
          <a:xfrm>
            <a:off x="1961148" y="1374529"/>
            <a:ext cx="7315200" cy="583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'react';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signInWithEmailAndPassword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'firebase/auth';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auth } from '../firebase/firebase';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onLogin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[email,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[password,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handleLogin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async (e)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try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userCredential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await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signInWithEmailAndPassword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(auth, email, password);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const user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userCredential.user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onLogin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(user); //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부모 컴포넌트로 사용자 정보 전달</a:t>
            </a: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 catch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alert('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 실패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err.message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&lt;form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handleLogin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&lt;input value={email}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&lt;input value={password}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 type="password"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&lt;button type="submit"&gt;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&lt;/form&gt;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9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AB76-CC93-3A50-50AC-C0EDE308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232890-87D5-6B94-CFAC-99BF5B1E1473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MainBanner.js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9A112-25CE-21D8-ACE0-AE29CB6C5E57}"/>
              </a:ext>
            </a:extLst>
          </p:cNvPr>
          <p:cNvSpPr txBox="1"/>
          <p:nvPr/>
        </p:nvSpPr>
        <p:spPr>
          <a:xfrm>
            <a:off x="1961148" y="1374529"/>
            <a:ext cx="7315200" cy="2068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MainBanner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&lt;section style={{ padding: '60px 20px',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textAlign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'center',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'#f0f0f0'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&lt;h1&gt;Welcome to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MySite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!&lt;/h1&gt;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&lt;p&gt;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여러분을 위한 최고의 웹 프로젝트 공간입니다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&lt;/section&gt;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2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B34F-D0CB-A76C-68A0-6EA16231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CDE224-BE6B-C6A0-54B4-3F1DC344A34D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 err="1">
                <a:solidFill>
                  <a:srgbClr val="00002E"/>
                </a:solidFill>
                <a:latin typeface="Nunito Semi Bold" pitchFamily="34" charset="0"/>
              </a:rPr>
              <a:t>RegisterForm.jsx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288EB-6C49-5EFB-A1D7-CF97A7279009}"/>
              </a:ext>
            </a:extLst>
          </p:cNvPr>
          <p:cNvSpPr txBox="1"/>
          <p:nvPr/>
        </p:nvSpPr>
        <p:spPr>
          <a:xfrm>
            <a:off x="1961148" y="1374529"/>
            <a:ext cx="7315200" cy="565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RegisterForm.jsx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'react';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createUserWithEmailAndPassword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'firebase/auth';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auth } from '../firebase/firebase';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[email,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[password,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handleRegister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async (e)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try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await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createUserWithEmailAndPassword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(auth, email, password);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alert('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 성공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!');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 catch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alert('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 실패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err.message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&lt;form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handleRegister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&lt;input value={email}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&lt;input value={password}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type="password"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&lt;button type="submit"&gt;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&lt;/form&gt;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1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C2EAF-3A2B-2BF1-5C06-45D4C91F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B3B58A-3A04-E4CD-D063-70E400019BCE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 err="1">
                <a:solidFill>
                  <a:srgbClr val="00002E"/>
                </a:solidFill>
                <a:latin typeface="Nunito Semi Bold" pitchFamily="34" charset="0"/>
              </a:rPr>
              <a:t>RegisterForm.jsx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7025-5DE3-705A-3FA4-2E69FD115648}"/>
              </a:ext>
            </a:extLst>
          </p:cNvPr>
          <p:cNvSpPr txBox="1"/>
          <p:nvPr/>
        </p:nvSpPr>
        <p:spPr>
          <a:xfrm>
            <a:off x="1961148" y="1374529"/>
            <a:ext cx="7315200" cy="565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RegisterForm.jsx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'react';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createUserWithEmailAndPassword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'firebase/auth';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auth } from '../firebase/firebase';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[email,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[password,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handleRegister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async (e)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try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await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createUserWithEmailAndPassword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(auth, email, password);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alert('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 성공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!');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 catch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alert('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 실패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err.message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&lt;form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handleRegister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&lt;input value={email}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&lt;input value={password}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type="password"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&lt;button type="submit"&gt;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&lt;/form&gt;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0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FEB3A-4D66-4E18-1725-A3D5A652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E4E12C0-A598-D248-BE75-F57189AEAE38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 err="1">
                <a:solidFill>
                  <a:srgbClr val="00002E"/>
                </a:solidFill>
                <a:latin typeface="Nunito Semi Bold" pitchFamily="34" charset="0"/>
              </a:rPr>
              <a:t>HomePage.jsx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E9A36-7C80-AD1C-8D50-BFE76E2D25E8}"/>
              </a:ext>
            </a:extLst>
          </p:cNvPr>
          <p:cNvSpPr txBox="1"/>
          <p:nvPr/>
        </p:nvSpPr>
        <p:spPr>
          <a:xfrm>
            <a:off x="192506" y="1567034"/>
            <a:ext cx="7315200" cy="549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'react';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'../components/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'../components/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MainBanner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'../components/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MainBanner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ContentCard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'../components/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ContentCard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예시 데이터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notices =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title: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서버 점검 안내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'5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25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02:00~04:00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점검 예정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title: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새로운 기능 업데이트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'Q&amp;A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답변 기능 추가 완료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projects =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title: 'React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포트폴리오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나의 첫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React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프로젝트입니다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title: 'Firebase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 구현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'Firebase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인증 적용 완료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news =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title: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웹 개발 트렌드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'2025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년 주요 웹 기술 전망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title: 'Nginx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활용법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'React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배포를 위한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Nginx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설정 가이드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A10D0-73A9-40CA-2DB7-D088DA5FB4C5}"/>
              </a:ext>
            </a:extLst>
          </p:cNvPr>
          <p:cNvSpPr txBox="1"/>
          <p:nvPr/>
        </p:nvSpPr>
        <p:spPr>
          <a:xfrm>
            <a:off x="7507706" y="1707305"/>
            <a:ext cx="7315200" cy="440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HomePage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[user,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(null);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&lt;h1&gt;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홈페이지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{user ?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&lt;p&gt;{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user.email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님 환영합니다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 :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onLogin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MainBanner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ContentCard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title="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items={notices}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ContentCard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title="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내 프로젝트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items={projects}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ContentCard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title="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최신 뉴스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items={news}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924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9393-F620-7481-35AD-2DCBF8529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72DD58-7734-5145-CC52-5F72E46B407D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Notice.js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E00B-A9A5-EFB8-C38A-86CC205F170B}"/>
              </a:ext>
            </a:extLst>
          </p:cNvPr>
          <p:cNvSpPr txBox="1"/>
          <p:nvPr/>
        </p:nvSpPr>
        <p:spPr>
          <a:xfrm>
            <a:off x="1961148" y="1374529"/>
            <a:ext cx="7315200" cy="4761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React from 'react';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notices =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id: 1, title: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서버 점검 안내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date: '2025-05-25', content: '5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25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02:00~04:00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서버 점검 예정입니다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id: 2, title: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새로운 기능 업데이트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date: '2025-05-10', content: 'Q&amp;A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답변 기능 추가 완료되었습니다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Notice()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&lt;div style={{ padding: '20px'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&lt;h1&gt;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notices.map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(notice =&gt;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&lt;div key={notice.id}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'20px',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borderBottom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'1px solid #ccc',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paddingBottom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&lt;h3&gt;{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notice.title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}&lt;/h3&gt;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&lt;small&gt;{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notice.date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}&lt;/small&gt;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&lt;p&gt;{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notice.content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7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F458D-AE90-2D6F-C655-050CC5ED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C531346-C9C8-8732-7119-554D5E9E4EDC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Projects.js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A265B-F7B8-5248-7406-ED454FBFF878}"/>
              </a:ext>
            </a:extLst>
          </p:cNvPr>
          <p:cNvSpPr txBox="1"/>
          <p:nvPr/>
        </p:nvSpPr>
        <p:spPr>
          <a:xfrm>
            <a:off x="1961148" y="1374528"/>
            <a:ext cx="7868652" cy="5313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React from 'react';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projectList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id: 1, title: 'React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포트폴리오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나의 첫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React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프로젝트입니다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id: 2, title: 'Firebase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 구현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'Firebase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인증 적용 완료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{ id: 3, title: 'Nginx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배포 자동화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description: 'React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앱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Nginx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 배포하는 자동화 스크립트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Projects()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&lt;div style={{ padding: '20px'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&lt;h1&gt;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내 프로젝트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&lt;ul&gt;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projectList.map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proj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=&gt;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&lt;li key={proj.id}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'15px'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&lt;h3&gt;{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proj.title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}&lt;/h3&gt;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&lt;p&gt;{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proj.description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&lt;/li&gt;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))}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&lt;/ul&gt;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2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D2C60-698F-E5D9-1A82-9FD61BC2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30ED30A-9A51-8A9D-25B0-5B9966DA8057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QnA.js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81080-5533-3694-63D6-39B3EE43663D}"/>
              </a:ext>
            </a:extLst>
          </p:cNvPr>
          <p:cNvSpPr txBox="1"/>
          <p:nvPr/>
        </p:nvSpPr>
        <p:spPr>
          <a:xfrm>
            <a:off x="0" y="1266244"/>
            <a:ext cx="7868652" cy="709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React,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'react';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({ user })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[questions,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setQuestions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id: 1,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author: 'user1@example.com',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content: 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이 프로젝트에서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Firebase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를 어떻게 연동하나요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?',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timestamp: '2025-05-21 14:30',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answer: '',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id: 2,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author: 'user2@example.com',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content: 'React Router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에서 보호된 </a:t>
            </a:r>
            <a:r>
              <a:rPr lang="ko-KR" altLang="en-US" sz="1400" b="0" dirty="0" err="1">
                <a:effectLst/>
                <a:latin typeface="Consolas" panose="020B0609020204030204" pitchFamily="49" charset="0"/>
              </a:rPr>
              <a:t>라우트는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어떻게 설정하나요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?',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timestamp: '2025-05-21 15:10',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answer: '',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]);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newQuestion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setNewQuestion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(null);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[answers,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setAnswers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({});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handleAddQuestion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()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if (!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newQuestion.trim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()) return;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newEntry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id: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Date.now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author: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user.email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content: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newQuestion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timestamp: new Date().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toLocaleString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answer: '',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setQuestions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 [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newEntry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setNewQuestion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314E0-214A-CB70-5B86-073BD7F3415E}"/>
              </a:ext>
            </a:extLst>
          </p:cNvPr>
          <p:cNvSpPr txBox="1"/>
          <p:nvPr/>
        </p:nvSpPr>
        <p:spPr>
          <a:xfrm>
            <a:off x="7291138" y="0"/>
            <a:ext cx="7339262" cy="8352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handleEdit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(id, content)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(id);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(content);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handleEditSave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()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setQuestions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prev.map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((q) =&gt;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q.id ===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? { ...q, content: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: q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(null);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handleDelete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(id)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confirmDelete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window.confirm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정말 </a:t>
            </a:r>
            <a:r>
              <a:rPr lang="ko-KR" altLang="en-US" sz="1400" b="0" dirty="0" err="1">
                <a:effectLst/>
                <a:latin typeface="Consolas" panose="020B0609020204030204" pitchFamily="49" charset="0"/>
              </a:rPr>
              <a:t>삭제하시겠습니까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?');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confirmDelete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setQuestions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prev.filter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((q) =&gt; q.id !== id));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handleAnswer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(id, text)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if (!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text.trim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alert('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내용을 적어주세요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!');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return;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setQuestions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prev.map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((q) =&gt;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q.id === id ? { ...q, answer: text } : q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setAnswers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 ({ ...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[id]: '' }));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&lt;h2&gt;Q&amp;A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게시판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&lt;/h2&gt;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{user &amp;&amp;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&lt;div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'20px'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textarea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질문을 입력하세요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2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BA64E-BA20-7667-9B8F-BB8D5835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FAA455-C0DE-E4CA-9A77-F7ACCEC9F54A}"/>
              </a:ext>
            </a:extLst>
          </p:cNvPr>
          <p:cNvSpPr txBox="1"/>
          <p:nvPr/>
        </p:nvSpPr>
        <p:spPr>
          <a:xfrm>
            <a:off x="0" y="24711"/>
            <a:ext cx="7315200" cy="817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value={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newQuestion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setNewQuestion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rows="3"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style={{ width: '100%',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'10px' }}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&lt;button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handleAddQuestion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질문 등록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{!user &amp;&amp;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&lt;p style={{ color: 'gray' }}&gt;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로그인해야 질문을 작성할 수 있습니다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questions.map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((q) =&gt;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&lt;div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key={q.id}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style={{ border: '1px solid #ccc', padding: '10px',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marginBottom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'10px' }}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&lt;p&gt;&lt;strong&gt;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작성자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:&lt;/strong&gt;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q.author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&lt;p&gt;&lt;small&gt;{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q.timestamp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}&lt;/small&gt;&lt;/p&gt;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=== q.id ?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textarea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value={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setEditContent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rows="3"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style={{ width: '100%' }}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&lt;button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handleEditSave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저장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) :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&lt;p&gt;&lt;strong&gt;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:&lt;/strong&gt;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)}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user?.email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q.author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editId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!== q.id &amp;&amp;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&lt;&gt;</a:t>
            </a:r>
          </a:p>
          <a:p>
            <a:pPr>
              <a:lnSpc>
                <a:spcPts val="1425"/>
              </a:lnSpc>
              <a:buNone/>
            </a:pP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B34BC-2CC1-8949-1380-8C801C634C3C}"/>
              </a:ext>
            </a:extLst>
          </p:cNvPr>
          <p:cNvSpPr txBox="1"/>
          <p:nvPr/>
        </p:nvSpPr>
        <p:spPr>
          <a:xfrm>
            <a:off x="7315200" y="92945"/>
            <a:ext cx="7315200" cy="7813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&lt;button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handleEdit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(q.id,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q.content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&lt;button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handleDelete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(q.id)}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'8px' }}&gt;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)}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&lt;div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marginTop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borderTop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'1px solid #ddd',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paddingTop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'10px'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&lt;strong&gt;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:&lt;/strong&gt;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q.answer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?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&lt;p&gt;{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q.answer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) :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user &amp;&amp;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&lt;&gt;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&lt;input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type="text"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value={answers[q.id] || ''}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={(e) =&gt;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setAnswers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({ ...answers, [q.id]: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e.target.value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placeholder="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답변을 입력하세요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style={{ width: '80%' }}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&lt;button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={() =&gt;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handleAnswer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(q.id, answers[q.id] || '')}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'5px' }}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등록</a:t>
            </a:r>
          </a:p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    &lt;/&gt;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))}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290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2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과제 목표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8685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587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웹사이트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082647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모던 UI/UX를 갖춘 반응형 웹사이트를 직접 제작합니다.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862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086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로그인 기능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58200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Firebase를 활용해 회원가입과 인증 시스템을 구현합니다.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485567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585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웹사이트 배포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081355"/>
            <a:ext cx="66308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Nginx로 실제 서버에 배포하여 누구나 접속 가능한 웹 환경을 구축합니다.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CF9DA-CA89-2D12-D284-F0241195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93C5C1-F864-6687-12B8-5612583A3DA0}"/>
              </a:ext>
            </a:extLst>
          </p:cNvPr>
          <p:cNvSpPr/>
          <p:nvPr/>
        </p:nvSpPr>
        <p:spPr>
          <a:xfrm>
            <a:off x="821365" y="206184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App.js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FCAE0-AB57-5AAB-AAC8-766A0A281719}"/>
              </a:ext>
            </a:extLst>
          </p:cNvPr>
          <p:cNvSpPr txBox="1"/>
          <p:nvPr/>
        </p:nvSpPr>
        <p:spPr>
          <a:xfrm>
            <a:off x="360948" y="977486"/>
            <a:ext cx="7868652" cy="7454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React,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'react';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as Router, Routes, Route, Navigate } from 'react-router-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'./components/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'./components/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Home from './pages/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HomePage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from './pages/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Projects from './pages/Projects';   //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내 프로젝트 페이지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Notice from './pages/Notice';       //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공지 페이지</a:t>
            </a:r>
          </a:p>
          <a:p>
            <a:pPr>
              <a:lnSpc>
                <a:spcPts val="1425"/>
              </a:lnSpc>
              <a:buNone/>
            </a:pPr>
            <a:br>
              <a:rPr lang="ko-KR" altLang="en-US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Header from './components/Header';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Footer from './components/Footer';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auth } from './firebase/firebase'; // Firebase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초기화 파일에서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auth import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onAuthStateChanged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'firebase/auth';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function App()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const [user,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(null);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const unsubscribe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onAuthStateChanged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(auth, 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if 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} else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(null);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() =&gt; unsubscribe();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}, []);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handleLogout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() =&gt;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auth.signOut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setUser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(null);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};</a:t>
            </a: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4F4ED-84C0-8AB5-7EFD-A64D915515EA}"/>
              </a:ext>
            </a:extLst>
          </p:cNvPr>
          <p:cNvSpPr txBox="1"/>
          <p:nvPr/>
        </p:nvSpPr>
        <p:spPr>
          <a:xfrm>
            <a:off x="7640053" y="0"/>
            <a:ext cx="7315200" cy="9801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function ProtectedRoute({ children })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if (!user)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return &lt;Navigate to="/login" replace /&gt;;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children;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&lt;Router&gt;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&lt;Header user={user}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onLogout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handleLogout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 /&gt;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&lt;main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minHeight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'80vh', padding: '20px'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&lt;Routes&gt;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&lt;Route path="/" element={&lt;Home /&gt;} /&gt;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&lt;Route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path="/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element={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&lt;ProtectedRoute&gt;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QnA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user={user}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&lt;/ProtectedRoute&gt;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/&gt;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&lt;Route path="/projects" element={&lt;Projects /&gt;}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&lt;Route path="/notice" element={&lt;Notice /&gt;} /&gt;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&lt;Route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path="/login"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element={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user ?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&lt;Navigate to="/" replace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) :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&lt;h2&gt;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&lt;/h2&gt;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LoginForm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&lt;h2&gt;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&lt;/h2&gt;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RegisterForm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&lt;/Routes&gt;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&lt;/main&gt;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&lt;Footer /&gt;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&lt;/Router&gt;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App;</a:t>
            </a:r>
          </a:p>
        </p:txBody>
      </p:sp>
    </p:spTree>
    <p:extLst>
      <p:ext uri="{BB962C8B-B14F-4D97-AF65-F5344CB8AC3E}">
        <p14:creationId xmlns:p14="http://schemas.microsoft.com/office/powerpoint/2010/main" val="1662393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834866"/>
            <a:ext cx="554509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소개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746" y="1881426"/>
            <a:ext cx="3629501" cy="3377565"/>
          </a:xfrm>
          <a:prstGeom prst="roundRect">
            <a:avLst>
              <a:gd name="adj" fmla="val 1046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3231" y="2139910"/>
            <a:ext cx="3112532" cy="69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인증 시스템 (Authentication)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83231" y="2974419"/>
            <a:ext cx="3112532" cy="113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사용자 회원가입, 로그인, 비밀번호 관리 등 인증 관련 기능을 제공합니다.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3231" y="4246602"/>
            <a:ext cx="3112532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소셜 로그인(Google, Facebook, GitHub) 연동도 간편합니다.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89872" y="1881426"/>
            <a:ext cx="3629501" cy="3377565"/>
          </a:xfrm>
          <a:prstGeom prst="roundRect">
            <a:avLst>
              <a:gd name="adj" fmla="val 1046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8357" y="2139910"/>
            <a:ext cx="3112532" cy="69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데이터베이스 (Firestore)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948357" y="2974419"/>
            <a:ext cx="3112532" cy="113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NoSQL 방식의 클라우드 데이터베이스로 실시간 데이터 관리가 가능합니다.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48357" y="4246602"/>
            <a:ext cx="3112532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복잡한 서버 구축 없이 데이터를 저장하고 관리할 수 있습니다.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4746" y="5494615"/>
            <a:ext cx="7494508" cy="1900118"/>
          </a:xfrm>
          <a:prstGeom prst="roundRect">
            <a:avLst>
              <a:gd name="adj" fmla="val 1860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83231" y="5753100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스토리지 &amp; 호스팅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083231" y="6241018"/>
            <a:ext cx="697753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이미지, 비디오 등의 파일을 저장하는 스토리지를 제공합니다.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3231" y="6759297"/>
            <a:ext cx="697753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Hosting을 통해 간단하게 웹 서비스를 배포할 수도 있습니다.</a:t>
            </a:r>
            <a:endParaRPr lang="en-US" sz="18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99F01E-26BA-8DEC-1FD1-BCE7D1EE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9856"/>
            <a:ext cx="1543265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프로젝트 생성 및 연동 가이드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설정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콘솔에서 새 프로젝트 생성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SDK 연동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필요한 패키지 설치 및 초기화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인증 기능 구현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로그인 및 회원가입 기능 추가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6403" y="1472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설정하기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2251" y="1115259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284211" y="86129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2" y="919282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50406" y="9435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계정 생성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750406" y="143910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콘솔에서 Google 계정으로 로그인합니다.</a:t>
            </a:r>
            <a:endParaRPr lang="en-US" sz="185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7756C76-31DE-1D28-8D96-2646AE03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05" y="3215152"/>
            <a:ext cx="7201905" cy="5239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015E392-AB97-B317-D20E-0B7230B730D8}"/>
              </a:ext>
            </a:extLst>
          </p:cNvPr>
          <p:cNvSpPr txBox="1"/>
          <p:nvPr/>
        </p:nvSpPr>
        <p:spPr>
          <a:xfrm>
            <a:off x="1750406" y="2149310"/>
            <a:ext cx="7351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https://console.firebase.google.com/?pli=1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4C7D4-9B41-E346-67B7-8FD28CB8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0BE4B47-B359-E209-A5B3-D93F2AA15B42}"/>
              </a:ext>
            </a:extLst>
          </p:cNvPr>
          <p:cNvSpPr/>
          <p:nvPr/>
        </p:nvSpPr>
        <p:spPr>
          <a:xfrm>
            <a:off x="276403" y="1472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설정하기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071DEDF-1C28-5386-ECB4-100E3C7F15F8}"/>
              </a:ext>
            </a:extLst>
          </p:cNvPr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8741E5F6-5A5F-CC3A-1216-A25B8D71CFD1}"/>
              </a:ext>
            </a:extLst>
          </p:cNvPr>
          <p:cNvSpPr/>
          <p:nvPr/>
        </p:nvSpPr>
        <p:spPr>
          <a:xfrm>
            <a:off x="784443" y="1218783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F40F328-935F-A1AD-E05A-E675FBE66D48}"/>
              </a:ext>
            </a:extLst>
          </p:cNvPr>
          <p:cNvSpPr/>
          <p:nvPr/>
        </p:nvSpPr>
        <p:spPr>
          <a:xfrm>
            <a:off x="276403" y="9648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3BD6D8B2-0597-2B3F-672F-8C4DE809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54" y="1022806"/>
            <a:ext cx="337899" cy="422434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5299C412-BBA5-8A8D-5965-A27A68150075}"/>
              </a:ext>
            </a:extLst>
          </p:cNvPr>
          <p:cNvSpPr/>
          <p:nvPr/>
        </p:nvSpPr>
        <p:spPr>
          <a:xfrm>
            <a:off x="1742598" y="1047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생성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3817F4F-BCAA-71AF-D724-9E8D92E60CA3}"/>
              </a:ext>
            </a:extLst>
          </p:cNvPr>
          <p:cNvSpPr/>
          <p:nvPr/>
        </p:nvSpPr>
        <p:spPr>
          <a:xfrm>
            <a:off x="1742598" y="154263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'프로젝트 추가' 버튼을 클릭해 새 프로젝트를 만듭니다.</a:t>
            </a:r>
            <a:endParaRPr lang="en-US" sz="185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AC6C608-76DD-B5BE-3323-B15AB63FF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03" y="2074609"/>
            <a:ext cx="6706536" cy="4391638"/>
          </a:xfrm>
          <a:prstGeom prst="rect">
            <a:avLst/>
          </a:prstGeom>
        </p:spPr>
      </p:pic>
      <p:sp>
        <p:nvSpPr>
          <p:cNvPr id="30" name="Shape 7">
            <a:extLst>
              <a:ext uri="{FF2B5EF4-FFF2-40B4-BE49-F238E27FC236}">
                <a16:creationId xmlns:a16="http://schemas.microsoft.com/office/drawing/2014/main" id="{D5EFAF14-FFE5-1738-BEC1-23366230A4BD}"/>
              </a:ext>
            </a:extLst>
          </p:cNvPr>
          <p:cNvSpPr/>
          <p:nvPr/>
        </p:nvSpPr>
        <p:spPr>
          <a:xfrm>
            <a:off x="7946533" y="2483225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F59002CD-4A93-9B48-0972-3CC668B82E67}"/>
              </a:ext>
            </a:extLst>
          </p:cNvPr>
          <p:cNvSpPr/>
          <p:nvPr/>
        </p:nvSpPr>
        <p:spPr>
          <a:xfrm>
            <a:off x="8484933" y="24832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이름 설정</a:t>
            </a:r>
            <a:endParaRPr lang="en-US" sz="2200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13AB5360-B6DB-164D-5521-A5DA5514440F}"/>
              </a:ext>
            </a:extLst>
          </p:cNvPr>
          <p:cNvSpPr/>
          <p:nvPr/>
        </p:nvSpPr>
        <p:spPr>
          <a:xfrm>
            <a:off x="8484933" y="297876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 이름은 4자(영문 기준) 이상 입력해야 합니다.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71385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2A4A-BFF8-6EC8-EC31-E319184C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29CD535-E30C-0DB5-5E09-071AC8E18025}"/>
              </a:ext>
            </a:extLst>
          </p:cNvPr>
          <p:cNvSpPr/>
          <p:nvPr/>
        </p:nvSpPr>
        <p:spPr>
          <a:xfrm>
            <a:off x="246136" y="1642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설정하기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C0FBE3F-25ED-AFD6-8028-799731D1FC5D}"/>
              </a:ext>
            </a:extLst>
          </p:cNvPr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F780E04F-D9EE-23B7-09CE-1093D05F6880}"/>
              </a:ext>
            </a:extLst>
          </p:cNvPr>
          <p:cNvSpPr/>
          <p:nvPr/>
        </p:nvSpPr>
        <p:spPr>
          <a:xfrm>
            <a:off x="754176" y="1120096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40D056C7-420D-8849-C2B8-9BB2223EAFF2}"/>
              </a:ext>
            </a:extLst>
          </p:cNvPr>
          <p:cNvSpPr/>
          <p:nvPr/>
        </p:nvSpPr>
        <p:spPr>
          <a:xfrm>
            <a:off x="246136" y="86613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182BF3BC-0295-160B-D314-0065B87F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87" y="924119"/>
            <a:ext cx="337899" cy="422434"/>
          </a:xfrm>
          <a:prstGeom prst="rect">
            <a:avLst/>
          </a:prstGeom>
        </p:spPr>
      </p:pic>
      <p:sp>
        <p:nvSpPr>
          <p:cNvPr id="18" name="Text 12">
            <a:extLst>
              <a:ext uri="{FF2B5EF4-FFF2-40B4-BE49-F238E27FC236}">
                <a16:creationId xmlns:a16="http://schemas.microsoft.com/office/drawing/2014/main" id="{5E1821D3-C9A1-64F6-882D-76F8DE8EE916}"/>
              </a:ext>
            </a:extLst>
          </p:cNvPr>
          <p:cNvSpPr/>
          <p:nvPr/>
        </p:nvSpPr>
        <p:spPr>
          <a:xfrm>
            <a:off x="1712331" y="948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웹 앱 등록</a:t>
            </a:r>
            <a:endParaRPr lang="en-US" sz="22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43EB9478-3475-9362-1896-53B556B56474}"/>
              </a:ext>
            </a:extLst>
          </p:cNvPr>
          <p:cNvSpPr/>
          <p:nvPr/>
        </p:nvSpPr>
        <p:spPr>
          <a:xfrm>
            <a:off x="1712331" y="144394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웹 앱으로 등록하고 Firebase SDK 설정 코드를 복사합니다.</a:t>
            </a:r>
            <a:endParaRPr lang="en-US" sz="185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4055D16-CF79-8092-18D8-9D4BD8A9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36" y="1970559"/>
            <a:ext cx="6716062" cy="442021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D336820-2888-8727-483F-460AAF8C1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873" y="0"/>
            <a:ext cx="542208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930C-EC13-6676-2E5A-7BB4160DE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FCFDFA2-E17A-F205-6880-58094570B407}"/>
              </a:ext>
            </a:extLst>
          </p:cNvPr>
          <p:cNvSpPr/>
          <p:nvPr/>
        </p:nvSpPr>
        <p:spPr>
          <a:xfrm>
            <a:off x="276403" y="15516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설정하기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FEE4382-D776-96BF-325C-BDAD8C6460C0}"/>
              </a:ext>
            </a:extLst>
          </p:cNvPr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916BF3CF-172C-4D1A-51D3-0F273C38B4BB}"/>
              </a:ext>
            </a:extLst>
          </p:cNvPr>
          <p:cNvSpPr/>
          <p:nvPr/>
        </p:nvSpPr>
        <p:spPr>
          <a:xfrm>
            <a:off x="784443" y="1170053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07EFEEAD-A17B-893C-7A1C-18868B0427D4}"/>
              </a:ext>
            </a:extLst>
          </p:cNvPr>
          <p:cNvSpPr/>
          <p:nvPr/>
        </p:nvSpPr>
        <p:spPr>
          <a:xfrm>
            <a:off x="276403" y="91609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F53724ED-6D7C-8669-3B3A-EF1BDDFC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54" y="974076"/>
            <a:ext cx="337899" cy="422434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3EC5173C-1C2C-FDDE-8A46-AC60321EA35C}"/>
              </a:ext>
            </a:extLst>
          </p:cNvPr>
          <p:cNvSpPr/>
          <p:nvPr/>
        </p:nvSpPr>
        <p:spPr>
          <a:xfrm>
            <a:off x="1742598" y="998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라이브러리 설치</a:t>
            </a:r>
            <a:endParaRPr lang="en-US" sz="22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EC7A25E2-F456-BA90-FE71-1B87B3EB5D05}"/>
              </a:ext>
            </a:extLst>
          </p:cNvPr>
          <p:cNvSpPr/>
          <p:nvPr/>
        </p:nvSpPr>
        <p:spPr>
          <a:xfrm>
            <a:off x="1742598" y="149390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install firebase 명령어로 필요한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패키지를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설치</a:t>
            </a:r>
            <a:r>
              <a:rPr lang="ko-KR" alt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후 </a:t>
            </a:r>
            <a:r>
              <a:rPr lang="en-US" altLang="ko-KR" sz="2000" dirty="0"/>
              <a:t>Firebase </a:t>
            </a:r>
            <a:r>
              <a:rPr lang="ko-KR" altLang="en-US" sz="2000" dirty="0"/>
              <a:t>설정 파일 만들기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4E3628D7-38DA-9AB3-D509-37594353D9C8}"/>
              </a:ext>
            </a:extLst>
          </p:cNvPr>
          <p:cNvSpPr/>
          <p:nvPr/>
        </p:nvSpPr>
        <p:spPr>
          <a:xfrm>
            <a:off x="714553" y="2530953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firebase.js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47039D-115A-E90B-58FA-1E65E5BBDCE6}"/>
              </a:ext>
            </a:extLst>
          </p:cNvPr>
          <p:cNvSpPr txBox="1"/>
          <p:nvPr/>
        </p:nvSpPr>
        <p:spPr>
          <a:xfrm>
            <a:off x="2466474" y="3611070"/>
            <a:ext cx="7315200" cy="333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// firebase.js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initializeApp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'firebase/app';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import 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} from 'firebase/auth';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firebaseConfig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apiKey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"AIzaSyCzIevz7vSg7QOdDJERP5c7CKXPwCSE38M",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authDomain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"homepage-d3816.firebaseapp.com",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projectId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"homepage-d3816",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storageBucket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"homepage-d3816.firebasestorage.app",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messagingSenderId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"425550059564",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appId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"1:425550059564:web:fef267432a8cc637be1989",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measurementId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"G-PZEJ7KJK8S"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effectLst/>
                <a:latin typeface="Consolas" panose="020B0609020204030204" pitchFamily="49" charset="0"/>
              </a:rPr>
              <a:t>const app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initializeApp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firebaseConfig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const auth =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(app);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60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738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인증 기능 구현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회원가입 구현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4340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createUserWithEmailAndPassword 함수로 사용자 등록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로그인 구현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44340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signInWithEmailAndPassword 함수로 인증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5859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소셜 로그인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6081474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GoogleAuthProvider로 구글 계정 연동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5859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보안 규칙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6081474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콘솔에서 인증 규칙 설정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537" y="530662"/>
            <a:ext cx="4528185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firebase.js 초기화 코드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3537" y="1577578"/>
            <a:ext cx="226409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필수 코드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3537" y="2052995"/>
            <a:ext cx="6406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앱을 초기화하는 기본 코드입니다.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3537" y="2577227"/>
            <a:ext cx="6406991" cy="4905256"/>
          </a:xfrm>
          <a:prstGeom prst="roundRect">
            <a:avLst>
              <a:gd name="adj" fmla="val 5885"/>
            </a:avLst>
          </a:prstGeom>
          <a:solidFill>
            <a:srgbClr val="CFD6FC"/>
          </a:solidFill>
          <a:ln/>
        </p:spPr>
      </p:sp>
      <p:sp>
        <p:nvSpPr>
          <p:cNvPr id="6" name="Shape 4"/>
          <p:cNvSpPr/>
          <p:nvPr/>
        </p:nvSpPr>
        <p:spPr>
          <a:xfrm>
            <a:off x="664012" y="2577227"/>
            <a:ext cx="6426041" cy="4905256"/>
          </a:xfrm>
          <a:prstGeom prst="roundRect">
            <a:avLst>
              <a:gd name="adj" fmla="val 588"/>
            </a:avLst>
          </a:prstGeom>
          <a:solidFill>
            <a:srgbClr val="CFD6FC"/>
          </a:solidFill>
          <a:ln/>
        </p:spPr>
      </p:sp>
      <p:sp>
        <p:nvSpPr>
          <p:cNvPr id="7" name="Text 5"/>
          <p:cNvSpPr/>
          <p:nvPr/>
        </p:nvSpPr>
        <p:spPr>
          <a:xfrm>
            <a:off x="856417" y="2721531"/>
            <a:ext cx="6041231" cy="461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firebase.js
import { initializeApp } from 'firebase/app';
const firebaseConfig = {
  apiKey: "YOUR_API_KEY",
  authDomain: "YOUR_PROJECT.firebaseapp.com",
  projectId: "YOUR_PROJECT_ID",
  storageBucket: "YOUR_PROJECT.appspot.com",
  messagingSenderId: "YOUR_SENDER_ID",
  appId: "YOUR_APP_ID"
};
const app = initializeApp(firebaseConfig);
export default app;
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92" y="1601629"/>
            <a:ext cx="6406991" cy="384417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57492" y="5662255"/>
            <a:ext cx="6406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 설정에서 제공되는 구성 정보를 복사하여 위 코드에 붙여넣습니다.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492" y="6143149"/>
            <a:ext cx="6406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이제 Firebase 서비스를 앱에서 사용할 준비가 완료되었습니다.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01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소개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52951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97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고성능 웹 서버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9324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이벤트 기반 구조로 높은 동시성과 적은 메모리 사용이 특징입니다.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652951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497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설정 구조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99324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간결하고 직관적인 설정 파일 구조를 가지고 있습니다.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652951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497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배포 프로세스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99324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빌드 파일을 Nginx가 효율적으로 서빙합니다.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 환경 준비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 설치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공식 웹사이트에서 LTS 버전을 다운로드하고 설치합니다.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VS Code 설정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코드 에디터를 설치하고 필요한 확장 프로그램을 추가합니다.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GitHub 계정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코드 관리와 협업을 위한 Git/GitHub 계정을 생성합니다.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1983"/>
            <a:ext cx="5321975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설치 및 설정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8047" y="1626394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7006" y="1875353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정적 파일 서빙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27006" y="2343507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빌드 파일을 효율적으로 제공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8047" y="3180517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27006" y="3429476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보안 강화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527006" y="3897630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 설정 및 보안 헤더 관리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8047" y="4734639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7006" y="4983599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로드 밸런싱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27006" y="5451753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트래픽 분산 처리로 성능 향상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8047" y="6288762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7006" y="6537722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캐싱 최적화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7006" y="7005876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응답 시간 단축을 위한 캐시 설정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설정 파일 작성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nginx.conf 파일 위치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 설치 폴더/conf/nginx.conf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서버 블록 구성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포트 및 호스트 설정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 라우팅 설정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try_files로 클라이언트 라우팅 지원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보안 설정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적절한 헤더와 접근 제어 구성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7E06-675F-A1F8-3EBA-0644F1E8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D251C7-31C7-2BFD-7621-BE697DCB3300}"/>
              </a:ext>
            </a:extLst>
          </p:cNvPr>
          <p:cNvSpPr/>
          <p:nvPr/>
        </p:nvSpPr>
        <p:spPr>
          <a:xfrm>
            <a:off x="633187" y="5573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설정 파일 작성</a:t>
            </a:r>
            <a:endParaRPr lang="en-US" sz="4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C039F3D-2B27-1BCB-A262-03ABB6DF0AD8}"/>
              </a:ext>
            </a:extLst>
          </p:cNvPr>
          <p:cNvSpPr/>
          <p:nvPr/>
        </p:nvSpPr>
        <p:spPr>
          <a:xfrm>
            <a:off x="68558" y="155392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 설치 폴더/conf/nginx.conf</a:t>
            </a:r>
            <a:endParaRPr lang="en-US" sz="18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EFAFE-7888-422B-57AF-1BF1A8841D0A}"/>
              </a:ext>
            </a:extLst>
          </p:cNvPr>
          <p:cNvSpPr txBox="1"/>
          <p:nvPr/>
        </p:nvSpPr>
        <p:spPr>
          <a:xfrm>
            <a:off x="348916" y="2231571"/>
            <a:ext cx="7315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worker_processes</a:t>
            </a:r>
            <a:r>
              <a:rPr lang="ko-KR" altLang="en-US" dirty="0"/>
              <a:t>  1;</a:t>
            </a:r>
          </a:p>
          <a:p>
            <a:endParaRPr lang="ko-KR" altLang="en-US" dirty="0"/>
          </a:p>
          <a:p>
            <a:r>
              <a:rPr lang="ko-KR" altLang="en-US" dirty="0" err="1"/>
              <a:t>events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worker_connections</a:t>
            </a:r>
            <a:r>
              <a:rPr lang="ko-KR" altLang="en-US" dirty="0"/>
              <a:t>  1024;</a:t>
            </a:r>
          </a:p>
          <a:p>
            <a:r>
              <a:rPr lang="ko-KR" altLang="en-US" dirty="0"/>
              <a:t>}</a:t>
            </a:r>
          </a:p>
          <a:p>
            <a:endParaRPr lang="ko-KR" altLang="en-US" dirty="0"/>
          </a:p>
          <a:p>
            <a:r>
              <a:rPr lang="ko-KR" altLang="en-US" dirty="0" err="1"/>
              <a:t>http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include</a:t>
            </a:r>
            <a:r>
              <a:rPr lang="ko-KR" altLang="en-US" dirty="0"/>
              <a:t>       </a:t>
            </a:r>
            <a:r>
              <a:rPr lang="ko-KR" altLang="en-US" dirty="0" err="1"/>
              <a:t>mime.types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default_type</a:t>
            </a:r>
            <a:r>
              <a:rPr lang="ko-KR" altLang="en-US" dirty="0"/>
              <a:t>  </a:t>
            </a:r>
            <a:r>
              <a:rPr lang="ko-KR" altLang="en-US" dirty="0" err="1"/>
              <a:t>application</a:t>
            </a:r>
            <a:r>
              <a:rPr lang="ko-KR" altLang="en-US" dirty="0"/>
              <a:t>/</a:t>
            </a:r>
            <a:r>
              <a:rPr lang="ko-KR" altLang="en-US" dirty="0" err="1"/>
              <a:t>octet-stream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sendfile</a:t>
            </a:r>
            <a:r>
              <a:rPr lang="ko-KR" altLang="en-US" dirty="0"/>
              <a:t>        </a:t>
            </a:r>
            <a:r>
              <a:rPr lang="ko-KR" altLang="en-US" dirty="0" err="1"/>
              <a:t>on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keepalive_timeout</a:t>
            </a:r>
            <a:r>
              <a:rPr lang="ko-KR" altLang="en-US" dirty="0"/>
              <a:t>  65;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server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listen</a:t>
            </a:r>
            <a:r>
              <a:rPr lang="ko-KR" altLang="en-US" dirty="0"/>
              <a:t> 8080;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server_name</a:t>
            </a:r>
            <a:r>
              <a:rPr lang="ko-KR" altLang="en-US" dirty="0"/>
              <a:t> </a:t>
            </a:r>
            <a:r>
              <a:rPr lang="ko-KR" altLang="en-US" dirty="0" err="1"/>
              <a:t>localhost</a:t>
            </a:r>
            <a:r>
              <a:rPr lang="ko-KR" altLang="en-US" dirty="0"/>
              <a:t>;  # 또는 yourdomain.com 또는 서버 IP</a:t>
            </a:r>
          </a:p>
          <a:p>
            <a:endParaRPr lang="ko-KR" altLang="en-US" dirty="0"/>
          </a:p>
          <a:p>
            <a:r>
              <a:rPr lang="ko-KR" altLang="en-US" dirty="0"/>
              <a:t>        # </a:t>
            </a:r>
            <a:r>
              <a:rPr lang="ko-KR" altLang="en-US" dirty="0" err="1"/>
              <a:t>React</a:t>
            </a:r>
            <a:r>
              <a:rPr lang="ko-KR" altLang="en-US" dirty="0"/>
              <a:t> </a:t>
            </a:r>
            <a:r>
              <a:rPr lang="ko-KR" altLang="en-US" dirty="0" err="1"/>
              <a:t>build된</a:t>
            </a:r>
            <a:r>
              <a:rPr lang="ko-KR" altLang="en-US" dirty="0"/>
              <a:t> 정적 파일 위치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root</a:t>
            </a:r>
            <a:r>
              <a:rPr lang="ko-KR" altLang="en-US" dirty="0"/>
              <a:t> </a:t>
            </a:r>
            <a:r>
              <a:rPr lang="ko-KR" altLang="en-US" dirty="0" err="1"/>
              <a:t>html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index</a:t>
            </a:r>
            <a:r>
              <a:rPr lang="ko-KR" altLang="en-US" dirty="0"/>
              <a:t> </a:t>
            </a:r>
            <a:r>
              <a:rPr lang="ko-KR" altLang="en-US" dirty="0" err="1"/>
              <a:t>index.html</a:t>
            </a:r>
            <a:r>
              <a:rPr lang="ko-KR" altLang="en-US" dirty="0"/>
              <a:t>;</a:t>
            </a: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467A5D-2247-392D-9D81-5DC745E5C861}"/>
              </a:ext>
            </a:extLst>
          </p:cNvPr>
          <p:cNvSpPr txBox="1"/>
          <p:nvPr/>
        </p:nvSpPr>
        <p:spPr>
          <a:xfrm>
            <a:off x="6593305" y="1400574"/>
            <a:ext cx="7315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# </a:t>
            </a:r>
            <a:r>
              <a:rPr lang="ko-KR" altLang="en-US" dirty="0" err="1"/>
              <a:t>React</a:t>
            </a:r>
            <a:r>
              <a:rPr lang="ko-KR" altLang="en-US" dirty="0"/>
              <a:t> 라우팅 지원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location</a:t>
            </a:r>
            <a:r>
              <a:rPr lang="ko-KR" altLang="en-US" dirty="0"/>
              <a:t> / 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try_files</a:t>
            </a:r>
            <a:r>
              <a:rPr lang="ko-KR" altLang="en-US" dirty="0"/>
              <a:t> $</a:t>
            </a:r>
            <a:r>
              <a:rPr lang="ko-KR" altLang="en-US" dirty="0" err="1"/>
              <a:t>uri</a:t>
            </a:r>
            <a:r>
              <a:rPr lang="ko-KR" altLang="en-US" dirty="0"/>
              <a:t> /</a:t>
            </a:r>
            <a:r>
              <a:rPr lang="ko-KR" altLang="en-US" dirty="0" err="1"/>
              <a:t>index.html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}</a:t>
            </a:r>
          </a:p>
          <a:p>
            <a:endParaRPr lang="ko-KR" altLang="en-US" dirty="0"/>
          </a:p>
          <a:p>
            <a:r>
              <a:rPr lang="ko-KR" altLang="en-US" dirty="0"/>
              <a:t>        # (선택) </a:t>
            </a:r>
            <a:r>
              <a:rPr lang="ko-KR" altLang="en-US" dirty="0" err="1"/>
              <a:t>백엔드</a:t>
            </a:r>
            <a:r>
              <a:rPr lang="ko-KR" altLang="en-US" dirty="0"/>
              <a:t> API 프록시 - 예: Node.js 서버가 localhost:5000에서 작동 중이라면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location</a:t>
            </a:r>
            <a:r>
              <a:rPr lang="ko-KR" altLang="en-US" dirty="0"/>
              <a:t> /</a:t>
            </a:r>
            <a:r>
              <a:rPr lang="ko-KR" altLang="en-US" dirty="0" err="1"/>
              <a:t>api</a:t>
            </a:r>
            <a:r>
              <a:rPr lang="ko-KR" altLang="en-US" dirty="0"/>
              <a:t>/ 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proxy_pass</a:t>
            </a:r>
            <a:r>
              <a:rPr lang="ko-KR" altLang="en-US" dirty="0"/>
              <a:t> http://localhost:5000;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proxy_http_version</a:t>
            </a:r>
            <a:r>
              <a:rPr lang="ko-KR" altLang="en-US" dirty="0"/>
              <a:t> 1.1;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proxy_set_header</a:t>
            </a:r>
            <a:r>
              <a:rPr lang="ko-KR" altLang="en-US" dirty="0"/>
              <a:t> </a:t>
            </a:r>
            <a:r>
              <a:rPr lang="ko-KR" altLang="en-US" dirty="0" err="1"/>
              <a:t>Upgrade</a:t>
            </a:r>
            <a:r>
              <a:rPr lang="ko-KR" altLang="en-US" dirty="0"/>
              <a:t> $</a:t>
            </a:r>
            <a:r>
              <a:rPr lang="ko-KR" altLang="en-US" dirty="0" err="1"/>
              <a:t>http_upgrade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proxy_set_header</a:t>
            </a:r>
            <a:r>
              <a:rPr lang="ko-KR" altLang="en-US" dirty="0"/>
              <a:t> </a:t>
            </a:r>
            <a:r>
              <a:rPr lang="ko-KR" altLang="en-US" dirty="0" err="1"/>
              <a:t>Connection</a:t>
            </a:r>
            <a:r>
              <a:rPr lang="ko-KR" altLang="en-US" dirty="0"/>
              <a:t> '</a:t>
            </a:r>
            <a:r>
              <a:rPr lang="ko-KR" altLang="en-US" dirty="0" err="1"/>
              <a:t>upgrade</a:t>
            </a:r>
            <a:r>
              <a:rPr lang="ko-KR" altLang="en-US" dirty="0"/>
              <a:t>';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proxy_set_header</a:t>
            </a:r>
            <a:r>
              <a:rPr lang="ko-KR" altLang="en-US" dirty="0"/>
              <a:t> Host $</a:t>
            </a:r>
            <a:r>
              <a:rPr lang="ko-KR" altLang="en-US" dirty="0" err="1"/>
              <a:t>host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proxy_cache_bypass</a:t>
            </a:r>
            <a:r>
              <a:rPr lang="ko-KR" altLang="en-US" dirty="0"/>
              <a:t> $</a:t>
            </a:r>
            <a:r>
              <a:rPr lang="ko-KR" altLang="en-US" dirty="0" err="1"/>
              <a:t>http_upgrade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}</a:t>
            </a:r>
          </a:p>
          <a:p>
            <a:endParaRPr lang="ko-KR" altLang="en-US" dirty="0"/>
          </a:p>
          <a:p>
            <a:r>
              <a:rPr lang="ko-KR" altLang="en-US" dirty="0"/>
              <a:t>        # 에러 페이지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error_page</a:t>
            </a:r>
            <a:r>
              <a:rPr lang="ko-KR" altLang="en-US" dirty="0"/>
              <a:t>   500 502 503 504  /50x.html;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location</a:t>
            </a:r>
            <a:r>
              <a:rPr lang="ko-KR" altLang="en-US" dirty="0"/>
              <a:t> = /50x.html 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root</a:t>
            </a:r>
            <a:r>
              <a:rPr lang="ko-KR" altLang="en-US" dirty="0"/>
              <a:t>   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share</a:t>
            </a:r>
            <a:r>
              <a:rPr lang="ko-KR" altLang="en-US" dirty="0"/>
              <a:t>/</a:t>
            </a:r>
            <a:r>
              <a:rPr lang="ko-KR" altLang="en-US" dirty="0" err="1"/>
              <a:t>nginx</a:t>
            </a:r>
            <a:r>
              <a:rPr lang="ko-KR" altLang="en-US" dirty="0"/>
              <a:t>/</a:t>
            </a:r>
            <a:r>
              <a:rPr lang="ko-KR" altLang="en-US" dirty="0" err="1"/>
              <a:t>html</a:t>
            </a:r>
            <a:r>
              <a:rPr lang="ko-KR" altLang="en-US" dirty="0"/>
              <a:t>;  # 기본 위치 또는 필요 시 수정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5779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앱 빌드 개요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2371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성능 최적화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223718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빠른 로딩 및 실행 속도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16690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코드 압축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16690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번들 크기 최소화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1094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트랜스파일링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21094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브라우저 호환성 보장</a:t>
            </a:r>
            <a:endParaRPr lang="en-US" sz="18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21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빌드 과정 흐름도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925139"/>
            <a:ext cx="323873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241613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소스 코드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737152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개발자가 작성한 원본 코드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462" y="4925139"/>
            <a:ext cx="323873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15778" y="6241613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번들링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315778" y="6737152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Webpack으로 파일 통합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25139"/>
            <a:ext cx="323873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4516" y="6241613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트랜스파일링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54516" y="6737152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Babel로 코드 변환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3938" y="4925139"/>
            <a:ext cx="3238738" cy="9575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93254" y="6241613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최적화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793254" y="6737152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크기 감소 및 성능 향상</a:t>
            </a:r>
            <a:endParaRPr lang="en-US" sz="18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앱 빌드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14448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명령어 실행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14448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run build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빌드 폴더 생성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3198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 루트에 build 폴더 생성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3933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배포 준비 완료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23933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최적화된 정적 파일 생성</a:t>
            </a:r>
            <a:endParaRPr lang="en-US" sz="18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ECF31-0110-DB2C-E705-0638E749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33C0BC3-C8BF-046E-C58C-7E8D1EAF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9" y="485487"/>
            <a:ext cx="3238738" cy="95750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D78669F-445A-B65A-8F10-C88927B300DF}"/>
              </a:ext>
            </a:extLst>
          </p:cNvPr>
          <p:cNvSpPr/>
          <p:nvPr/>
        </p:nvSpPr>
        <p:spPr>
          <a:xfrm>
            <a:off x="837724" y="18019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빌드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FDE3C35-55D3-F650-2492-C712504DEACE}"/>
              </a:ext>
            </a:extLst>
          </p:cNvPr>
          <p:cNvSpPr/>
          <p:nvPr/>
        </p:nvSpPr>
        <p:spPr>
          <a:xfrm>
            <a:off x="837724" y="2297500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altLang="ko-KR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</a:t>
            </a:r>
            <a:r>
              <a:rPr lang="en-US" altLang="ko-KR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run build</a:t>
            </a:r>
            <a:endParaRPr lang="en-US" altLang="ko-KR" sz="18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755087AE-F411-B107-CD50-8368327C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47" y="485487"/>
            <a:ext cx="3238738" cy="95750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0485632-6428-7FC8-AB7C-071DFA2E57A7}"/>
              </a:ext>
            </a:extLst>
          </p:cNvPr>
          <p:cNvSpPr/>
          <p:nvPr/>
        </p:nvSpPr>
        <p:spPr>
          <a:xfrm>
            <a:off x="4076463" y="1518294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altLang="ko-KR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Nginx </a:t>
            </a:r>
            <a:r>
              <a:rPr lang="en-US" altLang="ko-KR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설정</a:t>
            </a:r>
            <a:r>
              <a:rPr lang="en-US" altLang="ko-KR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altLang="ko-KR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파일</a:t>
            </a:r>
            <a:r>
              <a:rPr lang="en-US" altLang="ko-KR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altLang="ko-KR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작성</a:t>
            </a:r>
            <a:endParaRPr lang="en-US" altLang="ko-KR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F322FF1-9E48-7E96-1A1D-51B37D791D20}"/>
              </a:ext>
            </a:extLst>
          </p:cNvPr>
          <p:cNvSpPr/>
          <p:nvPr/>
        </p:nvSpPr>
        <p:spPr>
          <a:xfrm>
            <a:off x="4076463" y="2297500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Webpack으로 파일 통합</a:t>
            </a:r>
            <a:endParaRPr lang="en-US" sz="18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0E49A448-05C0-D075-B8E6-38D507612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85" y="485487"/>
            <a:ext cx="3238738" cy="95750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CFD8766D-BBA3-57D4-6501-9F663EC46419}"/>
              </a:ext>
            </a:extLst>
          </p:cNvPr>
          <p:cNvSpPr/>
          <p:nvPr/>
        </p:nvSpPr>
        <p:spPr>
          <a:xfrm>
            <a:off x="7315201" y="18019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리액트</a:t>
            </a:r>
            <a:r>
              <a:rPr lang="ko-KR" alt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빌드 가져오기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FD86224-88F3-4D16-B6BF-13278BF284DE}"/>
              </a:ext>
            </a:extLst>
          </p:cNvPr>
          <p:cNvSpPr/>
          <p:nvPr/>
        </p:nvSpPr>
        <p:spPr>
          <a:xfrm>
            <a:off x="7315201" y="2297500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 </a:t>
            </a:r>
            <a:r>
              <a:rPr lang="ko-KR" alt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파일에 붙여 넣기</a:t>
            </a:r>
            <a:endParaRPr lang="en-US" sz="18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4C05FF8C-67D7-1DC8-71C6-4C4701425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623" y="485487"/>
            <a:ext cx="3238738" cy="957501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19AF44F9-D43D-4489-58B6-E44E4453BD0D}"/>
              </a:ext>
            </a:extLst>
          </p:cNvPr>
          <p:cNvSpPr/>
          <p:nvPr/>
        </p:nvSpPr>
        <p:spPr>
          <a:xfrm>
            <a:off x="10553939" y="18019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</a:rPr>
              <a:t>Html</a:t>
            </a:r>
            <a:r>
              <a:rPr lang="ko-KR" altLang="en-US" sz="2200" dirty="0">
                <a:solidFill>
                  <a:srgbClr val="00002E"/>
                </a:solidFill>
                <a:latin typeface="Nunito Semi Bold" pitchFamily="34" charset="0"/>
              </a:rPr>
              <a:t> 로 이름 변경 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5E8ED428-22A5-2E6F-566C-31C7A4EC5C91}"/>
              </a:ext>
            </a:extLst>
          </p:cNvPr>
          <p:cNvSpPr/>
          <p:nvPr/>
        </p:nvSpPr>
        <p:spPr>
          <a:xfrm>
            <a:off x="10553939" y="2297500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nginx</a:t>
            </a:r>
            <a:endParaRPr lang="en-US" sz="18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DF9C7D-ACCE-488F-43ED-7629D98B3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2824114"/>
            <a:ext cx="2941091" cy="4323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4B1E18-65FB-9A5C-475C-C9DCB47C0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63" y="2884272"/>
            <a:ext cx="2760107" cy="10861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A6EE7A-158E-0694-F21A-EDF7D42B4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989" y="3157968"/>
            <a:ext cx="2000529" cy="23911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90D84A-851F-59E2-449C-1CED2B50AE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3939" y="3029362"/>
            <a:ext cx="206721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프로젝트 시작하기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생성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npx create-react-app [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프로젝트이름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]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디렉토리 이동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cd [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프로젝트이름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]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 서버 실행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start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799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웹 페이지 확인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8799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localhost:3000에서 페이지 확인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F99-CA9C-92C2-0D72-70EA558C9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AA72B575-3C63-6186-D20A-7DBCABCBBE09}"/>
              </a:ext>
            </a:extLst>
          </p:cNvPr>
          <p:cNvSpPr/>
          <p:nvPr/>
        </p:nvSpPr>
        <p:spPr>
          <a:xfrm>
            <a:off x="4283770" y="358794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실제 생성된 프로젝트 폴더</a:t>
            </a:r>
            <a:endParaRPr 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27AB1F-524F-BB2A-FA7C-FA0A78E6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509" y="1289660"/>
            <a:ext cx="8459381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4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2505A-BFF6-E3FE-A1AF-0F3BC2E3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D3EC337B-93DF-2C29-AFC4-9C48C3375853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실제 실행 화면</a:t>
            </a:r>
            <a:endParaRPr lang="en-US" sz="4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894B66-3D4E-D738-9516-F9677807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91" y="884800"/>
            <a:ext cx="7668695" cy="73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7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54B00-4AAB-2978-3CB6-347A96FB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C0C70A-2274-4DA1-E9B7-E7F6D48C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5" y="994247"/>
            <a:ext cx="5944430" cy="7144747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AF447B3-4777-DD78-B097-743A1485897E}"/>
              </a:ext>
            </a:extLst>
          </p:cNvPr>
          <p:cNvSpPr/>
          <p:nvPr/>
        </p:nvSpPr>
        <p:spPr>
          <a:xfrm>
            <a:off x="4369831" y="186672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00002E"/>
                </a:solidFill>
                <a:latin typeface="Nunito Semi Bold" pitchFamily="34" charset="0"/>
              </a:rPr>
              <a:t>프로젝트 파일 구성도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75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E06DB-0B23-FF8A-3A7D-B255C5011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A8325F-4A0F-5351-2DF1-10F3CF6E7640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ContentCard.js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B84AB-9416-143D-1E3D-2DA2843AE563}"/>
              </a:ext>
            </a:extLst>
          </p:cNvPr>
          <p:cNvSpPr txBox="1"/>
          <p:nvPr/>
        </p:nvSpPr>
        <p:spPr>
          <a:xfrm>
            <a:off x="1989052" y="1351698"/>
            <a:ext cx="7315200" cy="5133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ContentCard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({ title, items })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&lt;section style={{ margin: '20px 0'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&lt;h2&gt;{title}&lt;/h2&gt;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&lt;div style={{ display: 'flex', gap: '20px',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flexWrap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'wrap'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items.map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((item,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) =&gt;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&lt;div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key={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style={{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border: '1px solid #ddd',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padding: '15px',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flex: '1 1 200px',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borderRadius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'6px',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boxShadow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'0 2px 5px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(0,0,0,0.1)'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}}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&lt;h3&gt;{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item.title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}&lt;/h3&gt;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    &lt;p&gt;{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item.description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}&lt;/p&gt;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))}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&lt;/div&gt;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&lt;/section&gt;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46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21D1E-0FD0-B9EB-528E-0A5DD80A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EEE1CF-8561-924F-D639-D299CF6D2383}"/>
              </a:ext>
            </a:extLst>
          </p:cNvPr>
          <p:cNvSpPr/>
          <p:nvPr/>
        </p:nvSpPr>
        <p:spPr>
          <a:xfrm>
            <a:off x="1314660" y="464475"/>
            <a:ext cx="4139468" cy="5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ko-KR" sz="3200" dirty="0">
                <a:solidFill>
                  <a:srgbClr val="00002E"/>
                </a:solidFill>
                <a:latin typeface="Nunito Semi Bold" pitchFamily="34" charset="0"/>
              </a:rPr>
              <a:t>Footer.js</a:t>
            </a:r>
            <a:endParaRPr lang="en-US" sz="32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B107AB7-3C33-D048-B294-FA1586B1FE86}"/>
              </a:ext>
            </a:extLst>
          </p:cNvPr>
          <p:cNvSpPr/>
          <p:nvPr/>
        </p:nvSpPr>
        <p:spPr>
          <a:xfrm>
            <a:off x="1989052" y="1302670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25"/>
              </a:lnSpc>
              <a:buNone/>
            </a:pP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4B723-BF95-7CCC-134B-A46B6E3EBDA0}"/>
              </a:ext>
            </a:extLst>
          </p:cNvPr>
          <p:cNvSpPr txBox="1"/>
          <p:nvPr/>
        </p:nvSpPr>
        <p:spPr>
          <a:xfrm>
            <a:off x="2523281" y="1302670"/>
            <a:ext cx="7315200" cy="4582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export default function Footer()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return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&lt;footer style={{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'#222', color: '#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aaa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padding: '20px',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textAlign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'center'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&lt;p&gt;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문의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contact@mysite.com |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전화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010-1234-5678&lt;/p&gt;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&lt;a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="https://twitter.com" target="_blank"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 style={{ color: '#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aaa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margin: '0 10px'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Twitter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&lt;/a&gt;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&lt;a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="https://facebook.com" target="_blank"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 style={{ color: '#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aaa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margin: '0 10px'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Facebook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&lt;/a&gt;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&lt;a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="https://github.com" target="_blank"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 style={{ color: '#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aaa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', margin: '0 10px' }}&gt;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    GitHub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    &lt;/a&gt;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&lt;p&gt;© 2025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MySite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 All rights reserved.&lt;/p&gt;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&lt;/footer&gt;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sz="1400" b="0" dirty="0"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9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4548</Words>
  <Application>Microsoft Office PowerPoint</Application>
  <PresentationFormat>사용자 지정</PresentationFormat>
  <Paragraphs>718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PT Sans</vt:lpstr>
      <vt:lpstr>Abadi</vt:lpstr>
      <vt:lpstr>Arial</vt:lpstr>
      <vt:lpstr>Nunito Semi Bold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대훈 최</cp:lastModifiedBy>
  <cp:revision>17</cp:revision>
  <dcterms:created xsi:type="dcterms:W3CDTF">2025-05-21T21:12:26Z</dcterms:created>
  <dcterms:modified xsi:type="dcterms:W3CDTF">2025-05-21T22:41:53Z</dcterms:modified>
</cp:coreProperties>
</file>